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1" r:id="rId2"/>
    <p:sldId id="315" r:id="rId3"/>
    <p:sldId id="339" r:id="rId4"/>
    <p:sldId id="340" r:id="rId5"/>
    <p:sldId id="341" r:id="rId6"/>
    <p:sldId id="342" r:id="rId7"/>
    <p:sldId id="311" r:id="rId8"/>
    <p:sldId id="319" r:id="rId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1111">
          <p15:clr>
            <a:srgbClr val="A4A3A4"/>
          </p15:clr>
        </p15:guide>
        <p15:guide id="4" pos="4649">
          <p15:clr>
            <a:srgbClr val="A4A3A4"/>
          </p15:clr>
        </p15:guide>
        <p15:guide id="5" pos="1292">
          <p15:clr>
            <a:srgbClr val="A4A3A4"/>
          </p15:clr>
        </p15:guide>
        <p15:guide id="6" pos="44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E72"/>
    <a:srgbClr val="2B459C"/>
    <a:srgbClr val="BB1C14"/>
    <a:srgbClr val="F3CA81"/>
    <a:srgbClr val="EEB348"/>
    <a:srgbClr val="8ED1F2"/>
    <a:srgbClr val="F28E95"/>
    <a:srgbClr val="ECF38D"/>
    <a:srgbClr val="6BD3DC"/>
    <a:srgbClr val="B9B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3" autoAdjust="0"/>
    <p:restoredTop sz="94301" autoAdjust="0"/>
  </p:normalViewPr>
  <p:slideViewPr>
    <p:cSldViewPr>
      <p:cViewPr>
        <p:scale>
          <a:sx n="84" d="100"/>
          <a:sy n="84" d="100"/>
        </p:scale>
        <p:origin x="420" y="282"/>
      </p:cViewPr>
      <p:guideLst>
        <p:guide orient="horz" pos="1620"/>
        <p:guide pos="2880"/>
        <p:guide pos="1111"/>
        <p:guide pos="4649"/>
        <p:guide pos="1292"/>
        <p:guide pos="44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70F2F-2D07-4B70-8DEC-BA708E0D2CCB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A81E5-4FAF-48DD-AC08-9B540226A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44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A81E5-4FAF-48DD-AC08-9B540226AFD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511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A81E5-4FAF-48DD-AC08-9B540226AFD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410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A81E5-4FAF-48DD-AC08-9B540226AFD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35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A81E5-4FAF-48DD-AC08-9B540226AFD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496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A81E5-4FAF-48DD-AC08-9B540226AFD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905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A81E5-4FAF-48DD-AC08-9B540226AFD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164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A81E5-4FAF-48DD-AC08-9B540226AFD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77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A81E5-4FAF-48DD-AC08-9B540226AFDB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8641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50935"/>
            <a:ext cx="3986549" cy="639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2"/>
          <p:cNvSpPr/>
          <p:nvPr userDrawn="1"/>
        </p:nvSpPr>
        <p:spPr>
          <a:xfrm>
            <a:off x="3779912" y="0"/>
            <a:ext cx="5364088" cy="5147128"/>
          </a:xfrm>
          <a:custGeom>
            <a:avLst/>
            <a:gdLst>
              <a:gd name="connsiteX0" fmla="*/ 0 w 5364088"/>
              <a:gd name="connsiteY0" fmla="*/ 0 h 5143500"/>
              <a:gd name="connsiteX1" fmla="*/ 5364088 w 5364088"/>
              <a:gd name="connsiteY1" fmla="*/ 0 h 5143500"/>
              <a:gd name="connsiteX2" fmla="*/ 5364088 w 5364088"/>
              <a:gd name="connsiteY2" fmla="*/ 5143500 h 5143500"/>
              <a:gd name="connsiteX3" fmla="*/ 0 w 5364088"/>
              <a:gd name="connsiteY3" fmla="*/ 5143500 h 5143500"/>
              <a:gd name="connsiteX4" fmla="*/ 0 w 5364088"/>
              <a:gd name="connsiteY4" fmla="*/ 0 h 5143500"/>
              <a:gd name="connsiteX0" fmla="*/ 0 w 5364088"/>
              <a:gd name="connsiteY0" fmla="*/ 0 h 5152208"/>
              <a:gd name="connsiteX1" fmla="*/ 5364088 w 5364088"/>
              <a:gd name="connsiteY1" fmla="*/ 0 h 5152208"/>
              <a:gd name="connsiteX2" fmla="*/ 5364088 w 5364088"/>
              <a:gd name="connsiteY2" fmla="*/ 5143500 h 5152208"/>
              <a:gd name="connsiteX3" fmla="*/ 313508 w 5364088"/>
              <a:gd name="connsiteY3" fmla="*/ 5152208 h 5152208"/>
              <a:gd name="connsiteX4" fmla="*/ 0 w 5364088"/>
              <a:gd name="connsiteY4" fmla="*/ 0 h 5152208"/>
              <a:gd name="connsiteX0" fmla="*/ 0 w 5364088"/>
              <a:gd name="connsiteY0" fmla="*/ 0 h 5143500"/>
              <a:gd name="connsiteX1" fmla="*/ 5364088 w 5364088"/>
              <a:gd name="connsiteY1" fmla="*/ 0 h 5143500"/>
              <a:gd name="connsiteX2" fmla="*/ 5364088 w 5364088"/>
              <a:gd name="connsiteY2" fmla="*/ 5143500 h 5143500"/>
              <a:gd name="connsiteX3" fmla="*/ 313508 w 5364088"/>
              <a:gd name="connsiteY3" fmla="*/ 5139508 h 5143500"/>
              <a:gd name="connsiteX4" fmla="*/ 0 w 5364088"/>
              <a:gd name="connsiteY4" fmla="*/ 0 h 5143500"/>
              <a:gd name="connsiteX0" fmla="*/ 0 w 5364088"/>
              <a:gd name="connsiteY0" fmla="*/ 0 h 5143500"/>
              <a:gd name="connsiteX1" fmla="*/ 5364088 w 5364088"/>
              <a:gd name="connsiteY1" fmla="*/ 0 h 5143500"/>
              <a:gd name="connsiteX2" fmla="*/ 5364088 w 5364088"/>
              <a:gd name="connsiteY2" fmla="*/ 5143500 h 5143500"/>
              <a:gd name="connsiteX3" fmla="*/ 313508 w 5364088"/>
              <a:gd name="connsiteY3" fmla="*/ 5139508 h 5143500"/>
              <a:gd name="connsiteX4" fmla="*/ 258688 w 5364088"/>
              <a:gd name="connsiteY4" fmla="*/ 4503420 h 5143500"/>
              <a:gd name="connsiteX5" fmla="*/ 0 w 5364088"/>
              <a:gd name="connsiteY5" fmla="*/ 0 h 5143500"/>
              <a:gd name="connsiteX0" fmla="*/ 0 w 5364088"/>
              <a:gd name="connsiteY0" fmla="*/ 0 h 5147128"/>
              <a:gd name="connsiteX1" fmla="*/ 5364088 w 5364088"/>
              <a:gd name="connsiteY1" fmla="*/ 0 h 5147128"/>
              <a:gd name="connsiteX2" fmla="*/ 5364088 w 5364088"/>
              <a:gd name="connsiteY2" fmla="*/ 5143500 h 5147128"/>
              <a:gd name="connsiteX3" fmla="*/ 351608 w 5364088"/>
              <a:gd name="connsiteY3" fmla="*/ 5147128 h 5147128"/>
              <a:gd name="connsiteX4" fmla="*/ 258688 w 5364088"/>
              <a:gd name="connsiteY4" fmla="*/ 4503420 h 5147128"/>
              <a:gd name="connsiteX5" fmla="*/ 0 w 5364088"/>
              <a:gd name="connsiteY5" fmla="*/ 0 h 514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4088" h="5147128">
                <a:moveTo>
                  <a:pt x="0" y="0"/>
                </a:moveTo>
                <a:lnTo>
                  <a:pt x="5364088" y="0"/>
                </a:lnTo>
                <a:lnTo>
                  <a:pt x="5364088" y="5143500"/>
                </a:lnTo>
                <a:lnTo>
                  <a:pt x="351608" y="5147128"/>
                </a:lnTo>
                <a:lnTo>
                  <a:pt x="258688" y="4503420"/>
                </a:lnTo>
                <a:lnTo>
                  <a:pt x="0" y="0"/>
                </a:lnTo>
                <a:close/>
              </a:path>
            </a:pathLst>
          </a:custGeom>
          <a:solidFill>
            <a:srgbClr val="BB1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3273062" y="-28574"/>
            <a:ext cx="786765" cy="4672148"/>
          </a:xfrm>
          <a:custGeom>
            <a:avLst/>
            <a:gdLst>
              <a:gd name="connsiteX0" fmla="*/ 261257 w 792480"/>
              <a:gd name="connsiteY0" fmla="*/ 0 h 3770811"/>
              <a:gd name="connsiteX1" fmla="*/ 0 w 792480"/>
              <a:gd name="connsiteY1" fmla="*/ 0 h 3770811"/>
              <a:gd name="connsiteX2" fmla="*/ 792480 w 792480"/>
              <a:gd name="connsiteY2" fmla="*/ 3770811 h 3770811"/>
              <a:gd name="connsiteX3" fmla="*/ 261257 w 792480"/>
              <a:gd name="connsiteY3" fmla="*/ 0 h 3770811"/>
              <a:gd name="connsiteX0" fmla="*/ 261257 w 853440"/>
              <a:gd name="connsiteY0" fmla="*/ 0 h 4214948"/>
              <a:gd name="connsiteX1" fmla="*/ 0 w 853440"/>
              <a:gd name="connsiteY1" fmla="*/ 0 h 4214948"/>
              <a:gd name="connsiteX2" fmla="*/ 853440 w 853440"/>
              <a:gd name="connsiteY2" fmla="*/ 4214948 h 4214948"/>
              <a:gd name="connsiteX3" fmla="*/ 261257 w 853440"/>
              <a:gd name="connsiteY3" fmla="*/ 0 h 4214948"/>
              <a:gd name="connsiteX0" fmla="*/ 375557 w 853440"/>
              <a:gd name="connsiteY0" fmla="*/ 0 h 4214948"/>
              <a:gd name="connsiteX1" fmla="*/ 0 w 853440"/>
              <a:gd name="connsiteY1" fmla="*/ 0 h 4214948"/>
              <a:gd name="connsiteX2" fmla="*/ 853440 w 853440"/>
              <a:gd name="connsiteY2" fmla="*/ 4214948 h 4214948"/>
              <a:gd name="connsiteX3" fmla="*/ 375557 w 853440"/>
              <a:gd name="connsiteY3" fmla="*/ 0 h 4214948"/>
              <a:gd name="connsiteX0" fmla="*/ 289832 w 767715"/>
              <a:gd name="connsiteY0" fmla="*/ 19050 h 4233998"/>
              <a:gd name="connsiteX1" fmla="*/ 0 w 767715"/>
              <a:gd name="connsiteY1" fmla="*/ 0 h 4233998"/>
              <a:gd name="connsiteX2" fmla="*/ 767715 w 767715"/>
              <a:gd name="connsiteY2" fmla="*/ 4233998 h 4233998"/>
              <a:gd name="connsiteX3" fmla="*/ 289832 w 767715"/>
              <a:gd name="connsiteY3" fmla="*/ 19050 h 4233998"/>
              <a:gd name="connsiteX0" fmla="*/ 289832 w 786765"/>
              <a:gd name="connsiteY0" fmla="*/ 19050 h 4662623"/>
              <a:gd name="connsiteX1" fmla="*/ 0 w 786765"/>
              <a:gd name="connsiteY1" fmla="*/ 0 h 4662623"/>
              <a:gd name="connsiteX2" fmla="*/ 786765 w 786765"/>
              <a:gd name="connsiteY2" fmla="*/ 4662623 h 4662623"/>
              <a:gd name="connsiteX3" fmla="*/ 289832 w 786765"/>
              <a:gd name="connsiteY3" fmla="*/ 19050 h 4662623"/>
              <a:gd name="connsiteX0" fmla="*/ 280307 w 786765"/>
              <a:gd name="connsiteY0" fmla="*/ 0 h 4672148"/>
              <a:gd name="connsiteX1" fmla="*/ 0 w 786765"/>
              <a:gd name="connsiteY1" fmla="*/ 9525 h 4672148"/>
              <a:gd name="connsiteX2" fmla="*/ 786765 w 786765"/>
              <a:gd name="connsiteY2" fmla="*/ 4672148 h 4672148"/>
              <a:gd name="connsiteX3" fmla="*/ 280307 w 786765"/>
              <a:gd name="connsiteY3" fmla="*/ 0 h 467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765" h="4672148">
                <a:moveTo>
                  <a:pt x="280307" y="0"/>
                </a:moveTo>
                <a:lnTo>
                  <a:pt x="0" y="9525"/>
                </a:lnTo>
                <a:lnTo>
                  <a:pt x="786765" y="4672148"/>
                </a:lnTo>
                <a:lnTo>
                  <a:pt x="280307" y="0"/>
                </a:lnTo>
                <a:close/>
              </a:path>
            </a:pathLst>
          </a:custGeom>
          <a:solidFill>
            <a:srgbClr val="2B4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>
            <a:off x="3635896" y="3761014"/>
            <a:ext cx="377054" cy="1391194"/>
          </a:xfrm>
          <a:custGeom>
            <a:avLst/>
            <a:gdLst>
              <a:gd name="connsiteX0" fmla="*/ 296092 w 296092"/>
              <a:gd name="connsiteY0" fmla="*/ 0 h 949234"/>
              <a:gd name="connsiteX1" fmla="*/ 0 w 296092"/>
              <a:gd name="connsiteY1" fmla="*/ 949234 h 949234"/>
              <a:gd name="connsiteX2" fmla="*/ 139338 w 296092"/>
              <a:gd name="connsiteY2" fmla="*/ 923109 h 949234"/>
              <a:gd name="connsiteX3" fmla="*/ 296092 w 296092"/>
              <a:gd name="connsiteY3" fmla="*/ 0 h 949234"/>
              <a:gd name="connsiteX0" fmla="*/ 296092 w 296092"/>
              <a:gd name="connsiteY0" fmla="*/ 0 h 949234"/>
              <a:gd name="connsiteX1" fmla="*/ 0 w 296092"/>
              <a:gd name="connsiteY1" fmla="*/ 949234 h 949234"/>
              <a:gd name="connsiteX2" fmla="*/ 169818 w 296092"/>
              <a:gd name="connsiteY2" fmla="*/ 945969 h 949234"/>
              <a:gd name="connsiteX3" fmla="*/ 296092 w 296092"/>
              <a:gd name="connsiteY3" fmla="*/ 0 h 949234"/>
              <a:gd name="connsiteX0" fmla="*/ 410392 w 410392"/>
              <a:gd name="connsiteY0" fmla="*/ 0 h 1581694"/>
              <a:gd name="connsiteX1" fmla="*/ 0 w 410392"/>
              <a:gd name="connsiteY1" fmla="*/ 1581694 h 1581694"/>
              <a:gd name="connsiteX2" fmla="*/ 169818 w 410392"/>
              <a:gd name="connsiteY2" fmla="*/ 1578429 h 1581694"/>
              <a:gd name="connsiteX3" fmla="*/ 410392 w 410392"/>
              <a:gd name="connsiteY3" fmla="*/ 0 h 1581694"/>
              <a:gd name="connsiteX0" fmla="*/ 410392 w 410392"/>
              <a:gd name="connsiteY0" fmla="*/ 0 h 1581694"/>
              <a:gd name="connsiteX1" fmla="*/ 0 w 410392"/>
              <a:gd name="connsiteY1" fmla="*/ 1581694 h 1581694"/>
              <a:gd name="connsiteX2" fmla="*/ 246018 w 410392"/>
              <a:gd name="connsiteY2" fmla="*/ 1578429 h 1581694"/>
              <a:gd name="connsiteX3" fmla="*/ 410392 w 410392"/>
              <a:gd name="connsiteY3" fmla="*/ 0 h 1581694"/>
              <a:gd name="connsiteX0" fmla="*/ 372292 w 372292"/>
              <a:gd name="connsiteY0" fmla="*/ 0 h 1619794"/>
              <a:gd name="connsiteX1" fmla="*/ 0 w 372292"/>
              <a:gd name="connsiteY1" fmla="*/ 1619794 h 1619794"/>
              <a:gd name="connsiteX2" fmla="*/ 246018 w 372292"/>
              <a:gd name="connsiteY2" fmla="*/ 1616529 h 1619794"/>
              <a:gd name="connsiteX3" fmla="*/ 372292 w 372292"/>
              <a:gd name="connsiteY3" fmla="*/ 0 h 1619794"/>
              <a:gd name="connsiteX0" fmla="*/ 372292 w 372292"/>
              <a:gd name="connsiteY0" fmla="*/ 0 h 1391194"/>
              <a:gd name="connsiteX1" fmla="*/ 0 w 372292"/>
              <a:gd name="connsiteY1" fmla="*/ 1391194 h 1391194"/>
              <a:gd name="connsiteX2" fmla="*/ 246018 w 372292"/>
              <a:gd name="connsiteY2" fmla="*/ 1387929 h 1391194"/>
              <a:gd name="connsiteX3" fmla="*/ 372292 w 372292"/>
              <a:gd name="connsiteY3" fmla="*/ 0 h 1391194"/>
              <a:gd name="connsiteX0" fmla="*/ 377054 w 377054"/>
              <a:gd name="connsiteY0" fmla="*/ 0 h 1391194"/>
              <a:gd name="connsiteX1" fmla="*/ 0 w 377054"/>
              <a:gd name="connsiteY1" fmla="*/ 1391194 h 1391194"/>
              <a:gd name="connsiteX2" fmla="*/ 246018 w 377054"/>
              <a:gd name="connsiteY2" fmla="*/ 1387929 h 1391194"/>
              <a:gd name="connsiteX3" fmla="*/ 377054 w 377054"/>
              <a:gd name="connsiteY3" fmla="*/ 0 h 1391194"/>
              <a:gd name="connsiteX0" fmla="*/ 377054 w 377054"/>
              <a:gd name="connsiteY0" fmla="*/ 0 h 1391194"/>
              <a:gd name="connsiteX1" fmla="*/ 0 w 377054"/>
              <a:gd name="connsiteY1" fmla="*/ 1391194 h 1391194"/>
              <a:gd name="connsiteX2" fmla="*/ 260306 w 377054"/>
              <a:gd name="connsiteY2" fmla="*/ 1387929 h 1391194"/>
              <a:gd name="connsiteX3" fmla="*/ 377054 w 377054"/>
              <a:gd name="connsiteY3" fmla="*/ 0 h 139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054" h="1391194">
                <a:moveTo>
                  <a:pt x="377054" y="0"/>
                </a:moveTo>
                <a:lnTo>
                  <a:pt x="0" y="1391194"/>
                </a:lnTo>
                <a:lnTo>
                  <a:pt x="260306" y="1387929"/>
                </a:lnTo>
                <a:lnTo>
                  <a:pt x="377054" y="0"/>
                </a:lnTo>
                <a:close/>
              </a:path>
            </a:pathLst>
          </a:custGeom>
          <a:solidFill>
            <a:srgbClr val="2B4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/>
        </p:nvSpPr>
        <p:spPr>
          <a:xfrm>
            <a:off x="3851920" y="3654204"/>
            <a:ext cx="217918" cy="1498351"/>
          </a:xfrm>
          <a:custGeom>
            <a:avLst/>
            <a:gdLst>
              <a:gd name="connsiteX0" fmla="*/ 121920 w 261257"/>
              <a:gd name="connsiteY0" fmla="*/ 1001486 h 1001486"/>
              <a:gd name="connsiteX1" fmla="*/ 261257 w 261257"/>
              <a:gd name="connsiteY1" fmla="*/ 0 h 1001486"/>
              <a:gd name="connsiteX2" fmla="*/ 0 w 261257"/>
              <a:gd name="connsiteY2" fmla="*/ 1001486 h 1001486"/>
              <a:gd name="connsiteX3" fmla="*/ 121920 w 261257"/>
              <a:gd name="connsiteY3" fmla="*/ 1001486 h 1001486"/>
              <a:gd name="connsiteX0" fmla="*/ 209006 w 261257"/>
              <a:gd name="connsiteY0" fmla="*/ 1010195 h 1010195"/>
              <a:gd name="connsiteX1" fmla="*/ 261257 w 261257"/>
              <a:gd name="connsiteY1" fmla="*/ 0 h 1010195"/>
              <a:gd name="connsiteX2" fmla="*/ 0 w 261257"/>
              <a:gd name="connsiteY2" fmla="*/ 1001486 h 1010195"/>
              <a:gd name="connsiteX3" fmla="*/ 209006 w 261257"/>
              <a:gd name="connsiteY3" fmla="*/ 1010195 h 1010195"/>
              <a:gd name="connsiteX0" fmla="*/ 139337 w 191588"/>
              <a:gd name="connsiteY0" fmla="*/ 1010195 h 1010195"/>
              <a:gd name="connsiteX1" fmla="*/ 191588 w 191588"/>
              <a:gd name="connsiteY1" fmla="*/ 0 h 1010195"/>
              <a:gd name="connsiteX2" fmla="*/ 0 w 191588"/>
              <a:gd name="connsiteY2" fmla="*/ 1001486 h 1010195"/>
              <a:gd name="connsiteX3" fmla="*/ 139337 w 191588"/>
              <a:gd name="connsiteY3" fmla="*/ 1010195 h 1010195"/>
              <a:gd name="connsiteX0" fmla="*/ 139337 w 229688"/>
              <a:gd name="connsiteY0" fmla="*/ 1528355 h 1528355"/>
              <a:gd name="connsiteX1" fmla="*/ 229688 w 229688"/>
              <a:gd name="connsiteY1" fmla="*/ 0 h 1528355"/>
              <a:gd name="connsiteX2" fmla="*/ 0 w 229688"/>
              <a:gd name="connsiteY2" fmla="*/ 1519646 h 1528355"/>
              <a:gd name="connsiteX3" fmla="*/ 139337 w 229688"/>
              <a:gd name="connsiteY3" fmla="*/ 1528355 h 1528355"/>
              <a:gd name="connsiteX0" fmla="*/ 215537 w 229688"/>
              <a:gd name="connsiteY0" fmla="*/ 1535975 h 1535975"/>
              <a:gd name="connsiteX1" fmla="*/ 229688 w 229688"/>
              <a:gd name="connsiteY1" fmla="*/ 0 h 1535975"/>
              <a:gd name="connsiteX2" fmla="*/ 0 w 229688"/>
              <a:gd name="connsiteY2" fmla="*/ 1519646 h 1535975"/>
              <a:gd name="connsiteX3" fmla="*/ 215537 w 229688"/>
              <a:gd name="connsiteY3" fmla="*/ 1535975 h 1535975"/>
              <a:gd name="connsiteX0" fmla="*/ 215537 w 229688"/>
              <a:gd name="connsiteY0" fmla="*/ 1520735 h 1520735"/>
              <a:gd name="connsiteX1" fmla="*/ 229688 w 229688"/>
              <a:gd name="connsiteY1" fmla="*/ 0 h 1520735"/>
              <a:gd name="connsiteX2" fmla="*/ 0 w 229688"/>
              <a:gd name="connsiteY2" fmla="*/ 1519646 h 1520735"/>
              <a:gd name="connsiteX3" fmla="*/ 215537 w 229688"/>
              <a:gd name="connsiteY3" fmla="*/ 1520735 h 1520735"/>
              <a:gd name="connsiteX0" fmla="*/ 215537 w 215537"/>
              <a:gd name="connsiteY0" fmla="*/ 1398815 h 1398815"/>
              <a:gd name="connsiteX1" fmla="*/ 145868 w 215537"/>
              <a:gd name="connsiteY1" fmla="*/ 0 h 1398815"/>
              <a:gd name="connsiteX2" fmla="*/ 0 w 215537"/>
              <a:gd name="connsiteY2" fmla="*/ 1397726 h 1398815"/>
              <a:gd name="connsiteX3" fmla="*/ 215537 w 215537"/>
              <a:gd name="connsiteY3" fmla="*/ 1398815 h 1398815"/>
              <a:gd name="connsiteX0" fmla="*/ 215537 w 215537"/>
              <a:gd name="connsiteY0" fmla="*/ 1467395 h 1467395"/>
              <a:gd name="connsiteX1" fmla="*/ 123008 w 215537"/>
              <a:gd name="connsiteY1" fmla="*/ 0 h 1467395"/>
              <a:gd name="connsiteX2" fmla="*/ 0 w 215537"/>
              <a:gd name="connsiteY2" fmla="*/ 1466306 h 1467395"/>
              <a:gd name="connsiteX3" fmla="*/ 215537 w 215537"/>
              <a:gd name="connsiteY3" fmla="*/ 1467395 h 1467395"/>
              <a:gd name="connsiteX0" fmla="*/ 215537 w 215537"/>
              <a:gd name="connsiteY0" fmla="*/ 1488826 h 1488826"/>
              <a:gd name="connsiteX1" fmla="*/ 127770 w 215537"/>
              <a:gd name="connsiteY1" fmla="*/ 0 h 1488826"/>
              <a:gd name="connsiteX2" fmla="*/ 0 w 215537"/>
              <a:gd name="connsiteY2" fmla="*/ 1487737 h 1488826"/>
              <a:gd name="connsiteX3" fmla="*/ 215537 w 215537"/>
              <a:gd name="connsiteY3" fmla="*/ 1488826 h 1488826"/>
              <a:gd name="connsiteX0" fmla="*/ 217918 w 217918"/>
              <a:gd name="connsiteY0" fmla="*/ 1498351 h 1498351"/>
              <a:gd name="connsiteX1" fmla="*/ 127770 w 217918"/>
              <a:gd name="connsiteY1" fmla="*/ 0 h 1498351"/>
              <a:gd name="connsiteX2" fmla="*/ 0 w 217918"/>
              <a:gd name="connsiteY2" fmla="*/ 1487737 h 1498351"/>
              <a:gd name="connsiteX3" fmla="*/ 217918 w 217918"/>
              <a:gd name="connsiteY3" fmla="*/ 1498351 h 1498351"/>
              <a:gd name="connsiteX0" fmla="*/ 215537 w 215537"/>
              <a:gd name="connsiteY0" fmla="*/ 1498351 h 1498351"/>
              <a:gd name="connsiteX1" fmla="*/ 125389 w 215537"/>
              <a:gd name="connsiteY1" fmla="*/ 0 h 1498351"/>
              <a:gd name="connsiteX2" fmla="*/ 0 w 215537"/>
              <a:gd name="connsiteY2" fmla="*/ 1494881 h 1498351"/>
              <a:gd name="connsiteX3" fmla="*/ 215537 w 215537"/>
              <a:gd name="connsiteY3" fmla="*/ 1498351 h 1498351"/>
              <a:gd name="connsiteX0" fmla="*/ 217918 w 217918"/>
              <a:gd name="connsiteY0" fmla="*/ 1498351 h 1498351"/>
              <a:gd name="connsiteX1" fmla="*/ 125389 w 217918"/>
              <a:gd name="connsiteY1" fmla="*/ 0 h 1498351"/>
              <a:gd name="connsiteX2" fmla="*/ 0 w 217918"/>
              <a:gd name="connsiteY2" fmla="*/ 1494881 h 1498351"/>
              <a:gd name="connsiteX3" fmla="*/ 217918 w 217918"/>
              <a:gd name="connsiteY3" fmla="*/ 1498351 h 149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918" h="1498351">
                <a:moveTo>
                  <a:pt x="217918" y="1498351"/>
                </a:moveTo>
                <a:lnTo>
                  <a:pt x="125389" y="0"/>
                </a:lnTo>
                <a:lnTo>
                  <a:pt x="0" y="1494881"/>
                </a:lnTo>
                <a:lnTo>
                  <a:pt x="217918" y="1498351"/>
                </a:lnTo>
                <a:close/>
              </a:path>
            </a:pathLst>
          </a:custGeom>
          <a:solidFill>
            <a:srgbClr val="BB1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 userDrawn="1"/>
        </p:nvSpPr>
        <p:spPr>
          <a:xfrm>
            <a:off x="3553097" y="-26126"/>
            <a:ext cx="461554" cy="4328160"/>
          </a:xfrm>
          <a:custGeom>
            <a:avLst/>
            <a:gdLst>
              <a:gd name="connsiteX0" fmla="*/ 0 w 461554"/>
              <a:gd name="connsiteY0" fmla="*/ 0 h 4328160"/>
              <a:gd name="connsiteX1" fmla="*/ 217714 w 461554"/>
              <a:gd name="connsiteY1" fmla="*/ 17417 h 4328160"/>
              <a:gd name="connsiteX2" fmla="*/ 461554 w 461554"/>
              <a:gd name="connsiteY2" fmla="*/ 4328160 h 4328160"/>
              <a:gd name="connsiteX3" fmla="*/ 0 w 461554"/>
              <a:gd name="connsiteY3" fmla="*/ 0 h 432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554" h="4328160">
                <a:moveTo>
                  <a:pt x="0" y="0"/>
                </a:moveTo>
                <a:lnTo>
                  <a:pt x="217714" y="17417"/>
                </a:lnTo>
                <a:lnTo>
                  <a:pt x="461554" y="43281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-416" y="40129"/>
            <a:ext cx="9168902" cy="6953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5853" y="0"/>
            <a:ext cx="9168902" cy="695325"/>
          </a:xfrm>
          <a:prstGeom prst="rect">
            <a:avLst/>
          </a:prstGeom>
          <a:solidFill>
            <a:srgbClr val="2B4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7164288" y="4731990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等腰三角形 5"/>
          <p:cNvSpPr/>
          <p:nvPr userDrawn="1"/>
        </p:nvSpPr>
        <p:spPr>
          <a:xfrm rot="5400000">
            <a:off x="3271535" y="2319722"/>
            <a:ext cx="584705" cy="504056"/>
          </a:xfrm>
          <a:prstGeom prst="triangle">
            <a:avLst/>
          </a:prstGeom>
          <a:solidFill>
            <a:srgbClr val="2B4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2B4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gi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4428464" y="3507854"/>
            <a:ext cx="432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211960" y="2459383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智能控制技术专业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428464" y="2283718"/>
            <a:ext cx="432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860032" y="307580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专业代码：</a:t>
            </a:r>
            <a:r>
              <a:rPr lang="en-US" altLang="zh-CN" sz="2000" dirty="0" smtClean="0">
                <a:solidFill>
                  <a:schemeClr val="bg1"/>
                </a:solidFill>
                <a:cs typeface="+mn-ea"/>
                <a:sym typeface="+mn-lt"/>
              </a:rPr>
              <a:t>560304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 rot="2729925">
            <a:off x="6104623" y="1022495"/>
            <a:ext cx="864096" cy="86409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12160" y="1184434"/>
            <a:ext cx="1022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2020</a:t>
            </a:r>
            <a:endParaRPr lang="zh-CN" altLang="en-US" sz="2800" dirty="0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36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文本框 138"/>
          <p:cNvSpPr txBox="1"/>
          <p:nvPr/>
        </p:nvSpPr>
        <p:spPr>
          <a:xfrm>
            <a:off x="179512" y="123478"/>
            <a:ext cx="722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cs typeface="+mn-ea"/>
                <a:sym typeface="+mn-lt"/>
              </a:rPr>
              <a:t>专业背景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71"/>
          <p:cNvSpPr txBox="1"/>
          <p:nvPr/>
        </p:nvSpPr>
        <p:spPr>
          <a:xfrm>
            <a:off x="2051720" y="771550"/>
            <a:ext cx="6857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国家战略</a:t>
            </a:r>
            <a:r>
              <a:rPr lang="en-US" altLang="zh-CN" sz="3200" b="1" dirty="0" smtClean="0">
                <a:solidFill>
                  <a:srgbClr val="FF0000"/>
                </a:solidFill>
                <a:latin typeface="+mn-ea"/>
              </a:rPr>
              <a:t>——</a:t>
            </a: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全面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推进实施制造</a:t>
            </a: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强国</a:t>
            </a:r>
            <a:endParaRPr lang="en-US" altLang="zh-CN" sz="32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TextBox 71"/>
          <p:cNvSpPr txBox="1"/>
          <p:nvPr/>
        </p:nvSpPr>
        <p:spPr>
          <a:xfrm>
            <a:off x="5196833" y="2648982"/>
            <a:ext cx="36236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智能控制技术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专业</a:t>
            </a:r>
            <a:endParaRPr kumimoji="0" lang="en-US" altLang="zh-CN" sz="32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专注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MES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数字化管控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zh-CN" sz="2000" kern="0" dirty="0">
                <a:solidFill>
                  <a:srgbClr val="FF0000"/>
                </a:solidFill>
                <a:cs typeface="+mn-ea"/>
              </a:rPr>
              <a:t>智能设备信息融合</a:t>
            </a:r>
            <a:endParaRPr lang="en-US" altLang="zh-CN" sz="2000" kern="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0" name="TextBox 71"/>
          <p:cNvSpPr txBox="1"/>
          <p:nvPr/>
        </p:nvSpPr>
        <p:spPr>
          <a:xfrm>
            <a:off x="2242945" y="1498888"/>
            <a:ext cx="62173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sz="2800" b="1" dirty="0" smtClean="0">
                <a:solidFill>
                  <a:srgbClr val="002060"/>
                </a:solidFill>
                <a:latin typeface="+mn-ea"/>
              </a:rPr>
              <a:t>我们是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中国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制造</a:t>
            </a:r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2025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的</a:t>
            </a:r>
            <a:r>
              <a:rPr lang="zh-CN" altLang="en-US" sz="4000" b="1" dirty="0" smtClean="0">
                <a:solidFill>
                  <a:srgbClr val="0070C0"/>
                </a:solidFill>
                <a:latin typeface="+mn-ea"/>
              </a:rPr>
              <a:t>助推器</a:t>
            </a:r>
            <a:endParaRPr lang="zh-CN" altLang="en-US" sz="4000" b="1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1026" name="Picture 2" descr="https://timgsa.baidu.com/timg?image&amp;quality=80&amp;size=b9999_10000&amp;sec=1591036970571&amp;di=e052748a8d886ea5e202f1d3952112d9&amp;imgtype=0&amp;src=http%3A%2F%2Fimg.mp.itc.cn%2Fupload%2F20170313%2Fbd68c3cee7e142798ba2ee3727413fe1_th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6" y="915566"/>
            <a:ext cx="1903697" cy="122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pushsoft.cn/upload/images/20200525/%E5%B7%A5%E5%8E%8223216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40" y="2544201"/>
            <a:ext cx="1224104" cy="9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ushsoft.cn/upload/images/20200525/%E5%B7%A5%E5%8E%823572424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85920"/>
            <a:ext cx="1224104" cy="9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71"/>
          <p:cNvSpPr txBox="1"/>
          <p:nvPr/>
        </p:nvSpPr>
        <p:spPr>
          <a:xfrm>
            <a:off x="1619672" y="3912898"/>
            <a:ext cx="104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solidFill>
                  <a:srgbClr val="0070C0"/>
                </a:solidFill>
              </a:rPr>
              <a:t>数据采集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71"/>
          <p:cNvSpPr txBox="1"/>
          <p:nvPr/>
        </p:nvSpPr>
        <p:spPr>
          <a:xfrm>
            <a:off x="1642743" y="2631366"/>
            <a:ext cx="104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设备集控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772" y="2543127"/>
            <a:ext cx="1223968" cy="917976"/>
          </a:xfrm>
          <a:prstGeom prst="rect">
            <a:avLst/>
          </a:prstGeom>
        </p:spPr>
      </p:pic>
      <p:sp>
        <p:nvSpPr>
          <p:cNvPr id="13" name="TextBox 71"/>
          <p:cNvSpPr txBox="1"/>
          <p:nvPr/>
        </p:nvSpPr>
        <p:spPr>
          <a:xfrm>
            <a:off x="3923928" y="2631366"/>
            <a:ext cx="104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透明管理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30" name="Picture 6" descr="http://www.pushsoft.cn/upload/images/20200525/%E8%B4%A8%E6%A3%8055469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817" y="3884846"/>
            <a:ext cx="1223969" cy="9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71"/>
          <p:cNvSpPr txBox="1"/>
          <p:nvPr/>
        </p:nvSpPr>
        <p:spPr>
          <a:xfrm>
            <a:off x="3923928" y="3912898"/>
            <a:ext cx="104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质量</a:t>
            </a:r>
            <a:r>
              <a:rPr lang="zh-CN" altLang="en-US" sz="2400" kern="0" dirty="0">
                <a:solidFill>
                  <a:srgbClr val="0070C0"/>
                </a:solidFill>
                <a:cs typeface="+mn-ea"/>
              </a:rPr>
              <a:t>追溯</a:t>
            </a:r>
            <a:endParaRPr lang="en-US" altLang="zh-CN" sz="2400" kern="0" dirty="0">
              <a:solidFill>
                <a:srgbClr val="0070C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74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8"/>
          <p:cNvSpPr txBox="1"/>
          <p:nvPr/>
        </p:nvSpPr>
        <p:spPr>
          <a:xfrm>
            <a:off x="179512" y="123478"/>
            <a:ext cx="722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cs typeface="+mn-ea"/>
                <a:sym typeface="+mn-lt"/>
              </a:rPr>
              <a:t>专业发展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67544" y="2532554"/>
            <a:ext cx="1307199" cy="345440"/>
            <a:chOff x="1424694" y="3437117"/>
            <a:chExt cx="1499779" cy="396331"/>
          </a:xfrm>
          <a:solidFill>
            <a:srgbClr val="E60012"/>
          </a:solidFill>
        </p:grpSpPr>
        <p:sp>
          <p:nvSpPr>
            <p:cNvPr id="4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Group 10"/>
          <p:cNvGrpSpPr/>
          <p:nvPr/>
        </p:nvGrpSpPr>
        <p:grpSpPr>
          <a:xfrm>
            <a:off x="1834698" y="2660356"/>
            <a:ext cx="1307199" cy="335850"/>
            <a:chOff x="2993261" y="3583747"/>
            <a:chExt cx="1499779" cy="385328"/>
          </a:xfrm>
          <a:solidFill>
            <a:srgbClr val="014999"/>
          </a:solidFill>
        </p:grpSpPr>
        <p:sp>
          <p:nvSpPr>
            <p:cNvPr id="7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Group 11"/>
          <p:cNvGrpSpPr/>
          <p:nvPr/>
        </p:nvGrpSpPr>
        <p:grpSpPr>
          <a:xfrm>
            <a:off x="3201852" y="2532554"/>
            <a:ext cx="1307199" cy="345439"/>
            <a:chOff x="4561827" y="3437117"/>
            <a:chExt cx="1499779" cy="396330"/>
          </a:xfrm>
          <a:solidFill>
            <a:srgbClr val="E60012"/>
          </a:solidFill>
        </p:grpSpPr>
        <p:sp>
          <p:nvSpPr>
            <p:cNvPr id="10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569007" y="2660356"/>
            <a:ext cx="1307199" cy="335850"/>
            <a:chOff x="6130393" y="3583747"/>
            <a:chExt cx="1499779" cy="385328"/>
          </a:xfrm>
          <a:solidFill>
            <a:srgbClr val="014999"/>
          </a:solidFill>
        </p:grpSpPr>
        <p:sp>
          <p:nvSpPr>
            <p:cNvPr id="13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Group 35"/>
          <p:cNvGrpSpPr/>
          <p:nvPr/>
        </p:nvGrpSpPr>
        <p:grpSpPr>
          <a:xfrm>
            <a:off x="7303315" y="2660357"/>
            <a:ext cx="1307199" cy="335849"/>
            <a:chOff x="9267526" y="3583748"/>
            <a:chExt cx="1499779" cy="385327"/>
          </a:xfrm>
          <a:solidFill>
            <a:srgbClr val="014999"/>
          </a:solidFill>
        </p:grpSpPr>
        <p:sp>
          <p:nvSpPr>
            <p:cNvPr id="16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Group 19"/>
          <p:cNvGrpSpPr/>
          <p:nvPr/>
        </p:nvGrpSpPr>
        <p:grpSpPr>
          <a:xfrm>
            <a:off x="5936161" y="2532554"/>
            <a:ext cx="1307199" cy="345440"/>
            <a:chOff x="7698960" y="3437117"/>
            <a:chExt cx="1499779" cy="396331"/>
          </a:xfrm>
          <a:solidFill>
            <a:srgbClr val="E60012"/>
          </a:solidFill>
        </p:grpSpPr>
        <p:sp>
          <p:nvSpPr>
            <p:cNvPr id="19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2" name="TextBox 23"/>
          <p:cNvSpPr txBox="1"/>
          <p:nvPr/>
        </p:nvSpPr>
        <p:spPr>
          <a:xfrm>
            <a:off x="467544" y="3109476"/>
            <a:ext cx="1307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作为电气自动化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技术专业控制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方向，开设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自动化（控制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）班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3" name="TextBox 24"/>
          <p:cNvSpPr txBox="1"/>
          <p:nvPr/>
        </p:nvSpPr>
        <p:spPr>
          <a:xfrm>
            <a:off x="628059" y="200933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FF0000"/>
                </a:solidFill>
                <a:cs typeface="+mn-ea"/>
                <a:sym typeface="+mn-lt"/>
              </a:rPr>
              <a:t>2005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TextBox 24"/>
          <p:cNvSpPr txBox="1"/>
          <p:nvPr/>
        </p:nvSpPr>
        <p:spPr>
          <a:xfrm>
            <a:off x="1991075" y="3011626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525E72"/>
                </a:solidFill>
                <a:cs typeface="+mn-ea"/>
                <a:sym typeface="+mn-lt"/>
              </a:rPr>
              <a:t>2008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525E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TextBox 23"/>
          <p:cNvSpPr txBox="1"/>
          <p:nvPr/>
        </p:nvSpPr>
        <p:spPr>
          <a:xfrm>
            <a:off x="1809385" y="1593835"/>
            <a:ext cx="130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专业独立开设，计算机控制技术</a:t>
            </a:r>
            <a:endParaRPr lang="en-US" altLang="zh-CN" sz="1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6" name="TextBox 24"/>
          <p:cNvSpPr txBox="1"/>
          <p:nvPr/>
        </p:nvSpPr>
        <p:spPr>
          <a:xfrm>
            <a:off x="3422321" y="200933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FF0000"/>
                </a:solidFill>
                <a:cs typeface="+mn-ea"/>
                <a:sym typeface="+mn-lt"/>
              </a:rPr>
              <a:t>2010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TextBox 23"/>
          <p:cNvSpPr txBox="1"/>
          <p:nvPr/>
        </p:nvSpPr>
        <p:spPr>
          <a:xfrm>
            <a:off x="3201258" y="3109476"/>
            <a:ext cx="1307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作为电气自动化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技术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专业智能控制方向，开设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电气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控制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）班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8" name="TextBox 24"/>
          <p:cNvSpPr txBox="1"/>
          <p:nvPr/>
        </p:nvSpPr>
        <p:spPr>
          <a:xfrm>
            <a:off x="4788024" y="3011626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525E72"/>
                </a:solidFill>
                <a:cs typeface="+mn-ea"/>
                <a:sym typeface="+mn-lt"/>
              </a:rPr>
              <a:t>2012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525E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TextBox 23"/>
          <p:cNvSpPr txBox="1"/>
          <p:nvPr/>
        </p:nvSpPr>
        <p:spPr>
          <a:xfrm>
            <a:off x="4569007" y="1593835"/>
            <a:ext cx="130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专业独立开设，智能控制技术专业</a:t>
            </a:r>
            <a:endParaRPr lang="en-US" altLang="zh-CN" sz="1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0" name="TextBox 24"/>
          <p:cNvSpPr txBox="1"/>
          <p:nvPr/>
        </p:nvSpPr>
        <p:spPr>
          <a:xfrm>
            <a:off x="6154439" y="200933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FF0000"/>
                </a:solidFill>
                <a:cs typeface="+mn-ea"/>
                <a:sym typeface="+mn-lt"/>
              </a:rPr>
              <a:t>2016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TextBox 23"/>
          <p:cNvSpPr txBox="1"/>
          <p:nvPr/>
        </p:nvSpPr>
        <p:spPr>
          <a:xfrm>
            <a:off x="6053758" y="3109476"/>
            <a:ext cx="1188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“十二五”江苏省重点专业群骨干专业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2" name="TextBox 24"/>
          <p:cNvSpPr txBox="1"/>
          <p:nvPr/>
        </p:nvSpPr>
        <p:spPr>
          <a:xfrm>
            <a:off x="7463830" y="3011626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525E72"/>
                </a:solidFill>
                <a:cs typeface="+mn-ea"/>
                <a:sym typeface="+mn-lt"/>
              </a:rPr>
              <a:t>2019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525E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TextBox 23"/>
          <p:cNvSpPr txBox="1"/>
          <p:nvPr/>
        </p:nvSpPr>
        <p:spPr>
          <a:xfrm>
            <a:off x="7390747" y="1347614"/>
            <a:ext cx="1141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“双高计划”全国</a:t>
            </a:r>
            <a:r>
              <a:rPr lang="en-US" altLang="zh-CN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类专业</a:t>
            </a:r>
            <a:r>
              <a:rPr lang="zh-CN" altLang="en-US" sz="16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群骨干专业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39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文本框 138"/>
          <p:cNvSpPr txBox="1"/>
          <p:nvPr/>
        </p:nvSpPr>
        <p:spPr>
          <a:xfrm>
            <a:off x="179512" y="123478"/>
            <a:ext cx="722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cs typeface="+mn-ea"/>
                <a:sym typeface="+mn-lt"/>
              </a:rPr>
              <a:t>主要课程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">
            <a:extLst>
              <a:ext uri="{FF2B5EF4-FFF2-40B4-BE49-F238E27FC236}">
                <a16:creationId xmlns:a16="http://schemas.microsoft.com/office/drawing/2014/main" id="{7D52A4FB-E6D5-4B08-B747-5B976A05A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771550"/>
            <a:ext cx="84249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专业基础课程：</a:t>
            </a:r>
            <a:r>
              <a:rPr lang="zh-CN" altLang="zh-CN" sz="2000" dirty="0" smtClean="0">
                <a:solidFill>
                  <a:srgbClr val="002060"/>
                </a:solidFill>
                <a:latin typeface="+mn-ea"/>
                <a:ea typeface="+mn-ea"/>
              </a:rPr>
              <a:t>电工</a:t>
            </a:r>
            <a:r>
              <a:rPr lang="zh-CN" altLang="zh-CN" sz="2000" dirty="0">
                <a:solidFill>
                  <a:srgbClr val="002060"/>
                </a:solidFill>
                <a:latin typeface="+mn-ea"/>
                <a:ea typeface="+mn-ea"/>
              </a:rPr>
              <a:t>技术基础、电子技术基础、检测技术及应用、工厂电气控制设备、</a:t>
            </a:r>
            <a:r>
              <a:rPr lang="en-US" altLang="zh-CN" sz="2000" dirty="0">
                <a:solidFill>
                  <a:srgbClr val="002060"/>
                </a:solidFill>
                <a:latin typeface="+mn-ea"/>
                <a:ea typeface="+mn-ea"/>
              </a:rPr>
              <a:t>C</a:t>
            </a:r>
            <a:r>
              <a:rPr lang="zh-CN" altLang="zh-CN" sz="2000" dirty="0">
                <a:solidFill>
                  <a:srgbClr val="002060"/>
                </a:solidFill>
                <a:latin typeface="+mn-ea"/>
                <a:ea typeface="+mn-ea"/>
              </a:rPr>
              <a:t>语言程序设计、</a:t>
            </a:r>
            <a:r>
              <a:rPr lang="en-US" altLang="zh-CN" sz="2000" dirty="0">
                <a:solidFill>
                  <a:srgbClr val="002060"/>
                </a:solidFill>
                <a:latin typeface="+mn-ea"/>
                <a:ea typeface="+mn-ea"/>
              </a:rPr>
              <a:t>PLC</a:t>
            </a:r>
            <a:r>
              <a:rPr lang="zh-CN" altLang="zh-CN" sz="2000" dirty="0">
                <a:solidFill>
                  <a:srgbClr val="002060"/>
                </a:solidFill>
                <a:latin typeface="+mn-ea"/>
                <a:ea typeface="+mn-ea"/>
              </a:rPr>
              <a:t>控制系统的构建与</a:t>
            </a:r>
            <a:r>
              <a:rPr lang="zh-CN" altLang="zh-CN" sz="2000" dirty="0" smtClean="0">
                <a:solidFill>
                  <a:srgbClr val="002060"/>
                </a:solidFill>
                <a:latin typeface="+mn-ea"/>
                <a:ea typeface="+mn-ea"/>
              </a:rPr>
              <a:t>运行</a:t>
            </a:r>
            <a:r>
              <a:rPr lang="zh-CN" altLang="en-US" sz="2000" dirty="0" smtClean="0">
                <a:solidFill>
                  <a:srgbClr val="002060"/>
                </a:solidFill>
                <a:latin typeface="+mn-ea"/>
                <a:ea typeface="+mn-ea"/>
              </a:rPr>
              <a:t>等</a:t>
            </a:r>
            <a:endParaRPr lang="en-US" altLang="zh-CN" sz="2000" dirty="0" smtClean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17" name="矩形 1">
            <a:extLst>
              <a:ext uri="{FF2B5EF4-FFF2-40B4-BE49-F238E27FC236}">
                <a16:creationId xmlns:a16="http://schemas.microsoft.com/office/drawing/2014/main" id="{7D52A4FB-E6D5-4B08-B747-5B976A05A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931790"/>
            <a:ext cx="84249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专业课程：</a:t>
            </a:r>
            <a:r>
              <a:rPr lang="zh-CN" altLang="zh-CN" sz="2000" dirty="0" smtClean="0">
                <a:solidFill>
                  <a:srgbClr val="002060"/>
                </a:solidFill>
                <a:latin typeface="+mn-ea"/>
                <a:ea typeface="+mn-ea"/>
              </a:rPr>
              <a:t>工业</a:t>
            </a:r>
            <a:r>
              <a:rPr lang="zh-CN" altLang="zh-CN" sz="2000" dirty="0">
                <a:solidFill>
                  <a:srgbClr val="002060"/>
                </a:solidFill>
                <a:latin typeface="+mn-ea"/>
                <a:ea typeface="+mn-ea"/>
              </a:rPr>
              <a:t>数据库应用技术</a:t>
            </a:r>
            <a:r>
              <a:rPr lang="zh-CN" altLang="zh-CN" sz="2000" dirty="0" smtClean="0">
                <a:solidFill>
                  <a:srgbClr val="002060"/>
                </a:solidFill>
                <a:latin typeface="+mn-ea"/>
                <a:ea typeface="+mn-ea"/>
              </a:rPr>
              <a:t>、工业</a:t>
            </a:r>
            <a:r>
              <a:rPr lang="zh-CN" altLang="zh-CN" sz="2000" dirty="0">
                <a:solidFill>
                  <a:srgbClr val="002060"/>
                </a:solidFill>
                <a:latin typeface="+mn-ea"/>
                <a:ea typeface="+mn-ea"/>
              </a:rPr>
              <a:t>软件技术及应用、应用程序设计与开发、精益化</a:t>
            </a:r>
            <a:r>
              <a:rPr lang="zh-CN" altLang="zh-CN" sz="2000" dirty="0" smtClean="0">
                <a:solidFill>
                  <a:srgbClr val="002060"/>
                </a:solidFill>
                <a:latin typeface="+mn-ea"/>
                <a:ea typeface="+mn-ea"/>
              </a:rPr>
              <a:t>生产等</a:t>
            </a:r>
            <a:endParaRPr lang="zh-CN" altLang="en-US" sz="20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pic>
        <p:nvPicPr>
          <p:cNvPr id="21" name="图片 15">
            <a:extLst>
              <a:ext uri="{FF2B5EF4-FFF2-40B4-BE49-F238E27FC236}">
                <a16:creationId xmlns:a16="http://schemas.microsoft.com/office/drawing/2014/main" id="{9D70A3B3-A3E1-4D47-91AE-577550568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23878"/>
            <a:ext cx="2534057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3FCEDD-FB94-4F26-9023-CADB16FF0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784" y="3723878"/>
            <a:ext cx="2899680" cy="126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18755"/>
            <a:ext cx="1893299" cy="126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392" y="1618755"/>
            <a:ext cx="1680000" cy="1260000"/>
          </a:xfrm>
          <a:prstGeom prst="rect">
            <a:avLst/>
          </a:prstGeom>
        </p:spPr>
      </p:pic>
      <p:pic>
        <p:nvPicPr>
          <p:cNvPr id="7" name="Picture 4" descr="https://timgsa.baidu.com/timg?image&amp;quality=80&amp;size=b9999_10000&amp;sec=1591167705888&amp;di=5a4f5289336f58beb4e109a2adbd79ac&amp;imgtype=0&amp;src=http%3A%2F%2Fwww.jiandaoshi.com%2FUploadFiles%2FProduct%2F20151231182333_8906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261" y="1618755"/>
            <a:ext cx="2009483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 descr="H:\Files\教学资料\Office\控制技术学院工作\192002\06项目推进\工信部专项申报\商务组\材料汇总0517\照片图片\Demo 3D0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23878"/>
            <a:ext cx="2324131" cy="12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87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文本框 138"/>
          <p:cNvSpPr txBox="1"/>
          <p:nvPr/>
        </p:nvSpPr>
        <p:spPr>
          <a:xfrm>
            <a:off x="179512" y="123478"/>
            <a:ext cx="722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cs typeface="+mn-ea"/>
                <a:sym typeface="+mn-lt"/>
              </a:rPr>
              <a:t>师资力量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5665F41-1200-4CDC-85CE-98D41E94FF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9" y="843559"/>
            <a:ext cx="1627871" cy="24748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1E39543-9182-455F-8657-8E9AE20EEC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216" y="862599"/>
            <a:ext cx="1320137" cy="198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572DD0B-1646-4B57-9ED7-C00DE9A177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843558"/>
            <a:ext cx="1320266" cy="198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8BB4CD4-1482-4903-85D0-069D91F085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61" y="3003798"/>
            <a:ext cx="1319868" cy="198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C42A9EE-73C3-41A1-AF39-98BAB0898D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43558"/>
            <a:ext cx="1320000" cy="1980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1ECF32D1-0691-4398-A99A-8AAA0DDF24F5}"/>
              </a:ext>
            </a:extLst>
          </p:cNvPr>
          <p:cNvSpPr/>
          <p:nvPr/>
        </p:nvSpPr>
        <p:spPr>
          <a:xfrm>
            <a:off x="56945" y="3415287"/>
            <a:ext cx="4299031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sz="1800" kern="100" dirty="0" smtClean="0">
                <a:solidFill>
                  <a:srgbClr val="0054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专业</a:t>
            </a:r>
            <a:r>
              <a:rPr lang="zh-CN" altLang="en-US" sz="1800" kern="100" dirty="0" smtClean="0">
                <a:solidFill>
                  <a:srgbClr val="0054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拥有</a:t>
            </a:r>
            <a:r>
              <a:rPr lang="zh-CN" altLang="zh-CN" sz="1800" kern="100" dirty="0" smtClean="0">
                <a:solidFill>
                  <a:srgbClr val="0054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教授</a:t>
            </a:r>
            <a:r>
              <a:rPr lang="en-US" altLang="zh-CN" kern="100" dirty="0">
                <a:solidFill>
                  <a:srgbClr val="0054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sz="1800" kern="100" dirty="0" smtClean="0">
                <a:solidFill>
                  <a:srgbClr val="0054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lang="zh-CN" altLang="en-US" sz="1800" kern="100" dirty="0" smtClean="0">
                <a:solidFill>
                  <a:srgbClr val="0054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，博士</a:t>
            </a:r>
            <a:r>
              <a:rPr lang="en-US" altLang="zh-CN" sz="1800" kern="100" dirty="0" smtClean="0">
                <a:solidFill>
                  <a:srgbClr val="0054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800" kern="100" dirty="0" smtClean="0">
                <a:solidFill>
                  <a:srgbClr val="0054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endParaRPr lang="en-US" altLang="zh-CN" sz="1800" kern="100" dirty="0" smtClean="0">
              <a:solidFill>
                <a:srgbClr val="0054A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kern="100" dirty="0">
                <a:solidFill>
                  <a:srgbClr val="0054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kern="100" dirty="0" smtClean="0">
                <a:solidFill>
                  <a:srgbClr val="0054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kern="100" dirty="0" smtClean="0">
                <a:solidFill>
                  <a:srgbClr val="0054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副教授及高工</a:t>
            </a:r>
            <a:r>
              <a:rPr lang="en-US" altLang="zh-CN" sz="1800" kern="100" dirty="0" smtClean="0">
                <a:solidFill>
                  <a:srgbClr val="0054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zh-CN" sz="1800" kern="100" dirty="0" smtClean="0">
                <a:solidFill>
                  <a:srgbClr val="0054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endParaRPr lang="en-US" altLang="zh-CN" sz="1800" kern="100" dirty="0">
              <a:solidFill>
                <a:srgbClr val="0054A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kern="100" dirty="0" smtClean="0">
                <a:solidFill>
                  <a:srgbClr val="0054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省级教学科研团队</a:t>
            </a:r>
            <a:r>
              <a:rPr lang="en-US" altLang="zh-CN" kern="100" dirty="0" smtClean="0">
                <a:solidFill>
                  <a:srgbClr val="0054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kern="100" dirty="0" smtClean="0">
                <a:solidFill>
                  <a:srgbClr val="0054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</a:t>
            </a:r>
            <a:endParaRPr lang="en-US" altLang="zh-CN" sz="1800" kern="100" dirty="0">
              <a:solidFill>
                <a:srgbClr val="0054A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kern="100" dirty="0" smtClean="0">
                <a:solidFill>
                  <a:srgbClr val="0054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各</a:t>
            </a:r>
            <a:r>
              <a:rPr lang="zh-CN" altLang="en-US" kern="100" dirty="0">
                <a:solidFill>
                  <a:srgbClr val="0054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类高层次人才项目</a:t>
            </a:r>
            <a:r>
              <a:rPr lang="en-US" altLang="zh-CN" kern="100" dirty="0">
                <a:solidFill>
                  <a:srgbClr val="0054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kern="100" dirty="0">
                <a:solidFill>
                  <a:srgbClr val="0054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项产业</a:t>
            </a:r>
            <a:r>
              <a:rPr lang="zh-CN" altLang="en-US" kern="100" dirty="0">
                <a:solidFill>
                  <a:srgbClr val="0054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教授</a:t>
            </a:r>
            <a:r>
              <a:rPr lang="en-US" altLang="zh-CN" kern="100" dirty="0">
                <a:solidFill>
                  <a:srgbClr val="0054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kern="100" dirty="0">
                <a:solidFill>
                  <a:srgbClr val="0054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endParaRPr lang="zh-CN" altLang="zh-CN" kern="100" dirty="0">
              <a:solidFill>
                <a:srgbClr val="0054A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364264" y="2918523"/>
            <a:ext cx="5312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4283968" y="1995686"/>
            <a:ext cx="0" cy="9228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29" y="843558"/>
            <a:ext cx="1320000" cy="19800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 flipV="1">
            <a:off x="5868144" y="1995686"/>
            <a:ext cx="0" cy="9228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5868144" y="2945057"/>
            <a:ext cx="0" cy="9228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7452320" y="2008953"/>
            <a:ext cx="0" cy="9228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7452320" y="2911209"/>
            <a:ext cx="0" cy="9228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03798"/>
            <a:ext cx="1320000" cy="1980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56" y="3003798"/>
            <a:ext cx="132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0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文本框 138"/>
          <p:cNvSpPr txBox="1"/>
          <p:nvPr/>
        </p:nvSpPr>
        <p:spPr>
          <a:xfrm>
            <a:off x="179512" y="123478"/>
            <a:ext cx="722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cs typeface="+mn-ea"/>
                <a:sym typeface="+mn-lt"/>
              </a:rPr>
              <a:t>就业前景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">
            <a:extLst>
              <a:ext uri="{FF2B5EF4-FFF2-40B4-BE49-F238E27FC236}">
                <a16:creationId xmlns:a16="http://schemas.microsoft.com/office/drawing/2014/main" id="{1196293F-EE8A-4E92-8F2C-E64BA546A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989068"/>
            <a:ext cx="835292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立足无锡地域、辐射江苏的</a:t>
            </a:r>
            <a:r>
              <a:rPr lang="zh-CN" altLang="zh-CN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智能制造</a:t>
            </a:r>
            <a:r>
              <a:rPr lang="zh-CN" altLang="en-US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产</a:t>
            </a:r>
            <a:r>
              <a:rPr lang="zh-CN" altLang="zh-CN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业</a:t>
            </a:r>
            <a:r>
              <a:rPr lang="zh-CN" altLang="en-US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b="1" dirty="0" smtClean="0">
                <a:solidFill>
                  <a:srgbClr val="FF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主要</a:t>
            </a:r>
            <a:r>
              <a:rPr lang="zh-CN" altLang="zh-CN" b="1" dirty="0">
                <a:solidFill>
                  <a:srgbClr val="FF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就业岗位</a:t>
            </a:r>
            <a:r>
              <a:rPr lang="zh-CN" altLang="zh-CN" dirty="0">
                <a:ea typeface="等线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zh-CN" altLang="zh-CN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智能</a:t>
            </a:r>
            <a:r>
              <a:rPr lang="zh-CN" altLang="en-US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控制</a:t>
            </a:r>
            <a:r>
              <a:rPr lang="zh-CN" altLang="zh-CN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设备</a:t>
            </a:r>
            <a:r>
              <a:rPr lang="zh-CN" altLang="zh-CN" dirty="0">
                <a:ea typeface="等线" panose="02010600030101010101" pitchFamily="2" charset="-122"/>
                <a:cs typeface="Times New Roman" panose="02020603050405020304" pitchFamily="18" charset="0"/>
              </a:rPr>
              <a:t>系统集成、精</a:t>
            </a:r>
            <a:r>
              <a:rPr lang="zh-CN" altLang="zh-CN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益</a:t>
            </a:r>
            <a:r>
              <a:rPr lang="zh-CN" altLang="en-US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化</a:t>
            </a:r>
            <a:r>
              <a:rPr lang="zh-CN" altLang="zh-CN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生产</a:t>
            </a:r>
            <a:r>
              <a:rPr lang="zh-CN" altLang="zh-CN" dirty="0">
                <a:ea typeface="等线" panose="02010600030101010101" pitchFamily="2" charset="-122"/>
                <a:cs typeface="Times New Roman" panose="02020603050405020304" pitchFamily="18" charset="0"/>
              </a:rPr>
              <a:t>管控、</a:t>
            </a:r>
            <a:r>
              <a:rPr lang="zh-CN" altLang="zh-CN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智能</a:t>
            </a:r>
            <a:r>
              <a:rPr lang="zh-CN" altLang="en-US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控制</a:t>
            </a:r>
            <a:r>
              <a:rPr lang="zh-CN" altLang="zh-CN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设备</a:t>
            </a:r>
            <a:r>
              <a:rPr lang="zh-CN" altLang="zh-CN" dirty="0">
                <a:ea typeface="等线" panose="02010600030101010101" pitchFamily="2" charset="-122"/>
                <a:cs typeface="Times New Roman" panose="02020603050405020304" pitchFamily="18" charset="0"/>
              </a:rPr>
              <a:t>安装</a:t>
            </a:r>
            <a:r>
              <a:rPr lang="zh-CN" altLang="zh-CN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调试</a:t>
            </a:r>
            <a:r>
              <a:rPr lang="zh-CN" altLang="en-US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zh-CN" altLang="zh-CN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运</a:t>
            </a:r>
            <a:r>
              <a:rPr lang="zh-CN" altLang="zh-CN" dirty="0">
                <a:ea typeface="等线" panose="02010600030101010101" pitchFamily="2" charset="-122"/>
                <a:cs typeface="Times New Roman" panose="02020603050405020304" pitchFamily="18" charset="0"/>
              </a:rPr>
              <a:t>维、</a:t>
            </a:r>
            <a:r>
              <a:rPr lang="zh-CN" altLang="zh-CN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智能</a:t>
            </a:r>
            <a:r>
              <a:rPr lang="zh-CN" altLang="en-US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控制</a:t>
            </a:r>
            <a:r>
              <a:rPr lang="zh-CN" altLang="zh-CN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设备管理</a:t>
            </a:r>
            <a:r>
              <a:rPr lang="zh-CN" altLang="en-US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及产品</a:t>
            </a:r>
            <a:r>
              <a:rPr lang="zh-CN" altLang="zh-CN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营销</a:t>
            </a:r>
            <a:r>
              <a:rPr lang="zh-CN" altLang="zh-CN" dirty="0">
                <a:ea typeface="等线" panose="02010600030101010101" pitchFamily="2" charset="-122"/>
                <a:cs typeface="Times New Roman" panose="02020603050405020304" pitchFamily="18" charset="0"/>
              </a:rPr>
              <a:t>等</a:t>
            </a:r>
            <a:r>
              <a:rPr lang="zh-CN" altLang="en-US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ea typeface="等线" panose="02010600030101010101" pitchFamily="2" charset="-122"/>
                <a:cs typeface="Times New Roman" panose="02020603050405020304" pitchFamily="18" charset="0"/>
              </a:rPr>
              <a:t>近三年专业</a:t>
            </a:r>
            <a:r>
              <a:rPr lang="zh-CN" altLang="en-US" b="1" dirty="0">
                <a:solidFill>
                  <a:srgbClr val="FF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就业率</a:t>
            </a:r>
            <a:r>
              <a:rPr lang="en-US" altLang="zh-CN" b="1" dirty="0">
                <a:solidFill>
                  <a:srgbClr val="FF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98%</a:t>
            </a:r>
            <a:r>
              <a:rPr lang="zh-CN" altLang="en-US" dirty="0">
                <a:ea typeface="等线" panose="02010600030101010101" pitchFamily="2" charset="-122"/>
                <a:cs typeface="Times New Roman" panose="02020603050405020304" pitchFamily="18" charset="0"/>
              </a:rPr>
              <a:t>以上，</a:t>
            </a:r>
            <a:r>
              <a:rPr lang="zh-CN" altLang="en-US" b="1" dirty="0">
                <a:solidFill>
                  <a:srgbClr val="FF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转</a:t>
            </a:r>
            <a:r>
              <a:rPr lang="zh-CN" altLang="en-US" b="1" dirty="0" smtClean="0">
                <a:solidFill>
                  <a:srgbClr val="FF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本</a:t>
            </a:r>
            <a:r>
              <a:rPr lang="zh-CN" altLang="en-US" b="1" dirty="0" smtClean="0">
                <a:solidFill>
                  <a:srgbClr val="FF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上线</a:t>
            </a:r>
            <a:r>
              <a:rPr lang="zh-CN" altLang="en-US" b="1" dirty="0" smtClean="0">
                <a:solidFill>
                  <a:srgbClr val="FF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率</a:t>
            </a:r>
            <a:r>
              <a:rPr lang="en-US" altLang="zh-CN" b="1" dirty="0">
                <a:solidFill>
                  <a:srgbClr val="FF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70%</a:t>
            </a:r>
            <a:r>
              <a:rPr lang="zh-CN" altLang="en-US" dirty="0">
                <a:ea typeface="等线" panose="02010600030101010101" pitchFamily="2" charset="-122"/>
                <a:cs typeface="Times New Roman" panose="02020603050405020304" pitchFamily="18" charset="0"/>
              </a:rPr>
              <a:t>以上。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timgsa.baidu.com/timg?image&amp;quality=80&amp;size=b9999_10000&amp;sec=1591170932263&amp;di=14fd5d3b9bc4bba29e91cf0b1ec2d9ee&amp;imgtype=0&amp;src=http%3A%2F%2Fimg.mlcc1.com%2F20160624%2F112030198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16" y="2927600"/>
            <a:ext cx="1800000" cy="97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A19D4E5A-31BA-4564-BEB1-A9C44ADD8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84" y="2939017"/>
            <a:ext cx="2520000" cy="95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4">
            <a:extLst>
              <a:ext uri="{FF2B5EF4-FFF2-40B4-BE49-F238E27FC236}">
                <a16:creationId xmlns:a16="http://schemas.microsoft.com/office/drawing/2014/main" id="{A5D4B68D-9975-4101-900B-D6AB9925A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616" y="3084295"/>
            <a:ext cx="17526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s://timgsa.baidu.com/timg?image&amp;quality=80&amp;size=b9999_10000&amp;sec=1591171079501&amp;di=e4512e1fcbdc5f3c26e024b953cc1f2e&amp;imgtype=0&amp;src=http%3A%2F%2Fimg.cechoice.com%2F2015%2F03%2F23%2F20150323164974v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488" y="2995165"/>
            <a:ext cx="2520000" cy="84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timgsa.baidu.com/timg?image&amp;quality=80&amp;size=b9999_10000&amp;sec=1591171286848&amp;di=51973f66223cdd7f473ad78ad2249b80&amp;imgtype=0&amp;src=http%3A%2F%2Fyun-campus-res.oss-cn-shenzhen.aliyuncs.com%2Fcompany%2F1488260713-52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6" y="4042841"/>
            <a:ext cx="1800000" cy="83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5">
            <a:extLst>
              <a:ext uri="{FF2B5EF4-FFF2-40B4-BE49-F238E27FC236}">
                <a16:creationId xmlns:a16="http://schemas.microsoft.com/office/drawing/2014/main" id="{C0370E91-C1CE-4D75-A31C-639A2912B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972" y="4119786"/>
            <a:ext cx="1800000" cy="67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8">
            <a:extLst>
              <a:ext uri="{FF2B5EF4-FFF2-40B4-BE49-F238E27FC236}">
                <a16:creationId xmlns:a16="http://schemas.microsoft.com/office/drawing/2014/main" id="{53997D9C-70AE-4AD5-9E64-FCA6310A0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980" y="4126048"/>
            <a:ext cx="17541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4052" y="4189423"/>
            <a:ext cx="253323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/>
          <p:cNvSpPr txBox="1"/>
          <p:nvPr/>
        </p:nvSpPr>
        <p:spPr>
          <a:xfrm>
            <a:off x="251521" y="915566"/>
            <a:ext cx="2463218" cy="1731629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400" dirty="0"/>
              <a:t>2019</a:t>
            </a:r>
            <a:r>
              <a:rPr lang="zh-CN" altLang="en-US" sz="1400" dirty="0"/>
              <a:t>年毕业</a:t>
            </a:r>
            <a:endParaRPr lang="en-US" altLang="zh-CN" sz="1400" dirty="0"/>
          </a:p>
          <a:p>
            <a:pPr>
              <a:lnSpc>
                <a:spcPct val="110000"/>
              </a:lnSpc>
            </a:pPr>
            <a:r>
              <a:rPr lang="zh-CN" altLang="zh-CN" sz="1400" dirty="0"/>
              <a:t>入学三年连续获得</a:t>
            </a:r>
            <a:r>
              <a:rPr lang="zh-CN" altLang="zh-CN" sz="1400" b="1" dirty="0">
                <a:solidFill>
                  <a:srgbClr val="FF0000"/>
                </a:solidFill>
              </a:rPr>
              <a:t>学习一等奖</a:t>
            </a:r>
            <a:r>
              <a:rPr lang="zh-CN" altLang="zh-CN" sz="1400" dirty="0"/>
              <a:t>奖和</a:t>
            </a:r>
            <a:r>
              <a:rPr lang="zh-CN" altLang="zh-CN" sz="1400" b="1" dirty="0">
                <a:solidFill>
                  <a:srgbClr val="FF0000"/>
                </a:solidFill>
              </a:rPr>
              <a:t>三好学生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1400" dirty="0"/>
              <a:t>2018</a:t>
            </a:r>
            <a:r>
              <a:rPr lang="zh-CN" altLang="zh-CN" sz="1400" dirty="0"/>
              <a:t>年</a:t>
            </a:r>
            <a:r>
              <a:rPr lang="en-US" altLang="zh-CN" sz="1400" dirty="0"/>
              <a:t>7</a:t>
            </a:r>
            <a:r>
              <a:rPr lang="zh-CN" altLang="zh-CN" sz="1400" dirty="0"/>
              <a:t>月获江苏省电子设计大赛</a:t>
            </a:r>
            <a:r>
              <a:rPr lang="zh-CN" altLang="zh-CN" sz="1400" b="1" dirty="0"/>
              <a:t>一等奖</a:t>
            </a:r>
            <a:endParaRPr lang="en-US" altLang="zh-CN" sz="1400" b="1" dirty="0"/>
          </a:p>
          <a:p>
            <a:pPr>
              <a:lnSpc>
                <a:spcPct val="110000"/>
              </a:lnSpc>
            </a:pPr>
            <a:r>
              <a:rPr lang="zh-CN" altLang="zh-CN" sz="1400" dirty="0"/>
              <a:t>无锡中佳自控设备有限公司担任</a:t>
            </a:r>
            <a:r>
              <a:rPr lang="zh-CN" altLang="zh-CN" sz="1400" b="1" dirty="0">
                <a:solidFill>
                  <a:srgbClr val="FF0000"/>
                </a:solidFill>
              </a:rPr>
              <a:t>电气工程师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3" name="TextBox 23"/>
          <p:cNvSpPr txBox="1"/>
          <p:nvPr/>
        </p:nvSpPr>
        <p:spPr>
          <a:xfrm>
            <a:off x="6372200" y="843558"/>
            <a:ext cx="2431233" cy="2011706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/>
          <a:p>
            <a:r>
              <a:rPr lang="en-US" altLang="zh-CN" sz="1400" dirty="0"/>
              <a:t>2018</a:t>
            </a:r>
            <a:r>
              <a:rPr lang="zh-CN" altLang="en-US" sz="1400" dirty="0"/>
              <a:t>年毕业</a:t>
            </a:r>
            <a:endParaRPr lang="en-US" altLang="zh-CN" sz="1400" dirty="0"/>
          </a:p>
          <a:p>
            <a:r>
              <a:rPr lang="en-US" altLang="zh-CN" sz="1400" dirty="0"/>
              <a:t>2018</a:t>
            </a:r>
            <a:r>
              <a:rPr lang="zh-CN" altLang="zh-CN" sz="1400" dirty="0"/>
              <a:t>年</a:t>
            </a:r>
            <a:r>
              <a:rPr lang="en-US" altLang="zh-CN" sz="1400" dirty="0"/>
              <a:t> </a:t>
            </a:r>
            <a:r>
              <a:rPr lang="zh-CN" altLang="zh-CN" sz="1400" dirty="0"/>
              <a:t>“工业机器人技术应用平台”</a:t>
            </a:r>
            <a:r>
              <a:rPr lang="zh-CN" altLang="zh-CN" sz="1400" b="1" dirty="0">
                <a:solidFill>
                  <a:srgbClr val="FF0000"/>
                </a:solidFill>
              </a:rPr>
              <a:t>国赛中获得二等奖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r>
              <a:rPr lang="zh-CN" altLang="en-US" sz="1400" dirty="0"/>
              <a:t>就职于</a:t>
            </a:r>
            <a:r>
              <a:rPr lang="zh-CN" altLang="zh-CN" sz="1400" b="1" dirty="0">
                <a:solidFill>
                  <a:srgbClr val="FF0000"/>
                </a:solidFill>
              </a:rPr>
              <a:t>江苏汇博机器人技术股份有限公司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r>
              <a:rPr lang="zh-CN" altLang="zh-CN" sz="1400" dirty="0"/>
              <a:t>获得第四届苏州技能状元大赛总决赛赛项二等奖、</a:t>
            </a:r>
            <a:endParaRPr lang="en-US" altLang="zh-CN" sz="1400" dirty="0"/>
          </a:p>
          <a:p>
            <a:r>
              <a:rPr lang="zh-CN" altLang="zh-CN" sz="1400" b="1" dirty="0">
                <a:solidFill>
                  <a:srgbClr val="FF0000"/>
                </a:solidFill>
              </a:rPr>
              <a:t>苏州市五一劳动奖章、苏州市青年岗位能手</a:t>
            </a:r>
            <a:r>
              <a:rPr lang="zh-CN" altLang="zh-CN" sz="1400" dirty="0"/>
              <a:t>等称号</a:t>
            </a:r>
            <a:endParaRPr lang="zh-CN" altLang="en-US" sz="1400" dirty="0"/>
          </a:p>
        </p:txBody>
      </p:sp>
      <p:sp>
        <p:nvSpPr>
          <p:cNvPr id="4" name="TextBox 24"/>
          <p:cNvSpPr txBox="1"/>
          <p:nvPr/>
        </p:nvSpPr>
        <p:spPr>
          <a:xfrm>
            <a:off x="454992" y="3478232"/>
            <a:ext cx="2259747" cy="1084529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 sz="1400"/>
            </a:lvl1pPr>
          </a:lstStyle>
          <a:p>
            <a:pPr>
              <a:lnSpc>
                <a:spcPct val="120000"/>
              </a:lnSpc>
            </a:pPr>
            <a:r>
              <a:rPr lang="en-US" altLang="zh-CN" dirty="0"/>
              <a:t>2019</a:t>
            </a:r>
            <a:r>
              <a:rPr lang="zh-CN" altLang="en-US" dirty="0"/>
              <a:t>年毕业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zh-CN" dirty="0"/>
              <a:t>曾获得校学习二等奖，优秀学生干部等荣誉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现就读于江苏海洋大学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25"/>
          <p:cNvSpPr txBox="1"/>
          <p:nvPr/>
        </p:nvSpPr>
        <p:spPr>
          <a:xfrm>
            <a:off x="6457942" y="3751384"/>
            <a:ext cx="2259747" cy="811377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/>
          <a:p>
            <a:r>
              <a:rPr lang="en-US" altLang="zh-CN" sz="1600" dirty="0"/>
              <a:t>2004</a:t>
            </a:r>
            <a:r>
              <a:rPr lang="zh-CN" altLang="en-US" sz="1600" dirty="0"/>
              <a:t>年毕业</a:t>
            </a:r>
            <a:endParaRPr lang="en-US" altLang="zh-CN" sz="1600" dirty="0"/>
          </a:p>
          <a:p>
            <a:r>
              <a:rPr lang="en-US" altLang="zh-CN" sz="1600" dirty="0"/>
              <a:t>2016</a:t>
            </a:r>
            <a:r>
              <a:rPr lang="zh-CN" altLang="en-US" sz="1600" dirty="0"/>
              <a:t>年</a:t>
            </a:r>
            <a:r>
              <a:rPr lang="zh-CN" altLang="zh-CN" sz="1600" b="1" dirty="0">
                <a:solidFill>
                  <a:srgbClr val="FF0000"/>
                </a:solidFill>
              </a:rPr>
              <a:t>创办</a:t>
            </a:r>
            <a:r>
              <a:rPr lang="en-US" altLang="zh-CN" sz="1600" b="1" dirty="0">
                <a:solidFill>
                  <a:srgbClr val="FF0000"/>
                </a:solidFill>
              </a:rPr>
              <a:t>“</a:t>
            </a:r>
            <a:r>
              <a:rPr lang="zh-CN" altLang="zh-CN" sz="1600" b="1" dirty="0">
                <a:solidFill>
                  <a:srgbClr val="FF0000"/>
                </a:solidFill>
              </a:rPr>
              <a:t>贝塔机器人</a:t>
            </a:r>
            <a:r>
              <a:rPr lang="en-US" altLang="zh-CN" sz="1600" b="1" dirty="0">
                <a:solidFill>
                  <a:srgbClr val="FF0000"/>
                </a:solidFill>
              </a:rPr>
              <a:t>”</a:t>
            </a:r>
            <a:r>
              <a:rPr lang="zh-CN" altLang="zh-CN" sz="1600" dirty="0"/>
              <a:t>自创教培品牌</a:t>
            </a:r>
            <a:endParaRPr lang="zh-CN" altLang="en-US" sz="1600" dirty="0"/>
          </a:p>
        </p:txBody>
      </p:sp>
      <p:grpSp>
        <p:nvGrpSpPr>
          <p:cNvPr id="6" name="组合 5"/>
          <p:cNvGrpSpPr/>
          <p:nvPr/>
        </p:nvGrpSpPr>
        <p:grpSpPr>
          <a:xfrm>
            <a:off x="4014090" y="2314039"/>
            <a:ext cx="595829" cy="595752"/>
            <a:chOff x="3570825" y="3196716"/>
            <a:chExt cx="756510" cy="756510"/>
          </a:xfrm>
          <a:solidFill>
            <a:srgbClr val="BB1C14"/>
          </a:solidFill>
          <a:effectLst/>
        </p:grpSpPr>
        <p:sp>
          <p:nvSpPr>
            <p:cNvPr id="7" name="泪滴形 6"/>
            <p:cNvSpPr/>
            <p:nvPr/>
          </p:nvSpPr>
          <p:spPr>
            <a:xfrm rot="5400000">
              <a:off x="3570825" y="3196716"/>
              <a:ext cx="756510" cy="756510"/>
            </a:xfrm>
            <a:prstGeom prst="teardrop">
              <a:avLst/>
            </a:prstGeom>
            <a:grp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99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28"/>
            <p:cNvSpPr txBox="1"/>
            <p:nvPr/>
          </p:nvSpPr>
          <p:spPr>
            <a:xfrm>
              <a:off x="3831807" y="3321422"/>
              <a:ext cx="234547" cy="50709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99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82891" y="2314039"/>
            <a:ext cx="595829" cy="595752"/>
            <a:chOff x="4419984" y="3196716"/>
            <a:chExt cx="756510" cy="756510"/>
          </a:xfrm>
          <a:solidFill>
            <a:srgbClr val="BB1C14"/>
          </a:solidFill>
          <a:effectLst/>
        </p:grpSpPr>
        <p:sp>
          <p:nvSpPr>
            <p:cNvPr id="10" name="泪滴形 9"/>
            <p:cNvSpPr/>
            <p:nvPr/>
          </p:nvSpPr>
          <p:spPr>
            <a:xfrm rot="10800000">
              <a:off x="4419984" y="3196716"/>
              <a:ext cx="756510" cy="756510"/>
            </a:xfrm>
            <a:prstGeom prst="teardrop">
              <a:avLst/>
            </a:prstGeom>
            <a:grp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99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31"/>
            <p:cNvSpPr txBox="1"/>
            <p:nvPr/>
          </p:nvSpPr>
          <p:spPr>
            <a:xfrm>
              <a:off x="4680966" y="3321423"/>
              <a:ext cx="234549" cy="50709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99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14090" y="2984110"/>
            <a:ext cx="595829" cy="595752"/>
            <a:chOff x="3570825" y="4047600"/>
            <a:chExt cx="756510" cy="756510"/>
          </a:xfrm>
          <a:solidFill>
            <a:srgbClr val="BB1C14"/>
          </a:solidFill>
          <a:effectLst/>
        </p:grpSpPr>
        <p:sp>
          <p:nvSpPr>
            <p:cNvPr id="13" name="泪滴形 12"/>
            <p:cNvSpPr/>
            <p:nvPr/>
          </p:nvSpPr>
          <p:spPr>
            <a:xfrm>
              <a:off x="3570825" y="4047600"/>
              <a:ext cx="756510" cy="756510"/>
            </a:xfrm>
            <a:prstGeom prst="teardrop">
              <a:avLst/>
            </a:prstGeom>
            <a:grp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99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34"/>
            <p:cNvSpPr txBox="1"/>
            <p:nvPr/>
          </p:nvSpPr>
          <p:spPr>
            <a:xfrm>
              <a:off x="3831804" y="4172305"/>
              <a:ext cx="234549" cy="50709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99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682891" y="2984110"/>
            <a:ext cx="595829" cy="595752"/>
            <a:chOff x="4419984" y="4047600"/>
            <a:chExt cx="756510" cy="756510"/>
          </a:xfrm>
          <a:solidFill>
            <a:srgbClr val="BB1C14"/>
          </a:solidFill>
          <a:effectLst/>
        </p:grpSpPr>
        <p:sp>
          <p:nvSpPr>
            <p:cNvPr id="16" name="泪滴形 15"/>
            <p:cNvSpPr/>
            <p:nvPr/>
          </p:nvSpPr>
          <p:spPr>
            <a:xfrm rot="16200000">
              <a:off x="4419984" y="4047600"/>
              <a:ext cx="756510" cy="756510"/>
            </a:xfrm>
            <a:prstGeom prst="teardrop">
              <a:avLst/>
            </a:prstGeom>
            <a:grp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99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38"/>
            <p:cNvSpPr txBox="1"/>
            <p:nvPr/>
          </p:nvSpPr>
          <p:spPr>
            <a:xfrm>
              <a:off x="4680965" y="4172305"/>
              <a:ext cx="234549" cy="50709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99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文本框 138"/>
          <p:cNvSpPr txBox="1"/>
          <p:nvPr/>
        </p:nvSpPr>
        <p:spPr>
          <a:xfrm>
            <a:off x="179512" y="123478"/>
            <a:ext cx="722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cs typeface="+mn-ea"/>
                <a:sym typeface="+mn-lt"/>
              </a:rPr>
              <a:t>优秀毕业生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AB9D6E3F-8875-4009-8EF5-30BB43B19A4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23" y="807591"/>
            <a:ext cx="1426845" cy="1908175"/>
          </a:xfrm>
          <a:prstGeom prst="rect">
            <a:avLst/>
          </a:prstGeom>
          <a:noFill/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D089989-6031-432C-AE0F-317DC949E8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22" y="3154323"/>
            <a:ext cx="1426845" cy="19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82FE59F-E314-470D-B773-CBAE0225A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0805" y="801805"/>
            <a:ext cx="1293562" cy="1911448"/>
          </a:xfrm>
          <a:prstGeom prst="rect">
            <a:avLst/>
          </a:prstGeom>
        </p:spPr>
      </p:pic>
      <p:pic>
        <p:nvPicPr>
          <p:cNvPr id="27" name="图片 26" descr="IMG_7616">
            <a:extLst>
              <a:ext uri="{FF2B5EF4-FFF2-40B4-BE49-F238E27FC236}">
                <a16:creationId xmlns:a16="http://schemas.microsoft.com/office/drawing/2014/main" id="{F711AF2F-48A5-44D0-930F-5956506554A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980805" y="3154323"/>
            <a:ext cx="1403316" cy="19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8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2" presetClass="entr" presetSubtype="6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67" y="-19991"/>
            <a:ext cx="9323987" cy="5243359"/>
          </a:xfrm>
          <a:prstGeom prst="rect">
            <a:avLst/>
          </a:prstGeom>
        </p:spPr>
      </p:pic>
      <p:sp>
        <p:nvSpPr>
          <p:cNvPr id="30" name="任意多边形 29"/>
          <p:cNvSpPr/>
          <p:nvPr/>
        </p:nvSpPr>
        <p:spPr>
          <a:xfrm>
            <a:off x="-71210" y="-20538"/>
            <a:ext cx="6253845" cy="5243906"/>
          </a:xfrm>
          <a:custGeom>
            <a:avLst/>
            <a:gdLst>
              <a:gd name="connsiteX0" fmla="*/ 0 w 8178800"/>
              <a:gd name="connsiteY0" fmla="*/ 0 h 6858000"/>
              <a:gd name="connsiteX1" fmla="*/ 8178800 w 8178800"/>
              <a:gd name="connsiteY1" fmla="*/ 0 h 6858000"/>
              <a:gd name="connsiteX2" fmla="*/ 8178800 w 8178800"/>
              <a:gd name="connsiteY2" fmla="*/ 50247 h 6858000"/>
              <a:gd name="connsiteX3" fmla="*/ 4090015 w 8178800"/>
              <a:gd name="connsiteY3" fmla="*/ 6858000 h 6858000"/>
              <a:gd name="connsiteX4" fmla="*/ 0 w 81788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6858000">
                <a:moveTo>
                  <a:pt x="0" y="0"/>
                </a:moveTo>
                <a:lnTo>
                  <a:pt x="8178800" y="0"/>
                </a:lnTo>
                <a:lnTo>
                  <a:pt x="8178800" y="50247"/>
                </a:lnTo>
                <a:lnTo>
                  <a:pt x="4090015" y="6858000"/>
                </a:lnTo>
                <a:lnTo>
                  <a:pt x="0" y="6858000"/>
                </a:lnTo>
                <a:close/>
              </a:path>
            </a:pathLst>
          </a:custGeom>
          <a:solidFill>
            <a:sysClr val="window" lastClr="FFFFFF">
              <a:alpha val="9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1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31" name="直角三角形 30"/>
          <p:cNvSpPr/>
          <p:nvPr/>
        </p:nvSpPr>
        <p:spPr>
          <a:xfrm rot="5400000" flipH="1" flipV="1">
            <a:off x="7160034" y="3131855"/>
            <a:ext cx="2616405" cy="1566621"/>
          </a:xfrm>
          <a:prstGeom prst="rtTriangle">
            <a:avLst/>
          </a:prstGeom>
          <a:solidFill>
            <a:srgbClr val="E60012">
              <a:alpha val="7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1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-71210" y="1038647"/>
            <a:ext cx="6137313" cy="3136633"/>
          </a:xfrm>
          <a:custGeom>
            <a:avLst/>
            <a:gdLst>
              <a:gd name="connsiteX0" fmla="*/ 0 w 7830510"/>
              <a:gd name="connsiteY0" fmla="*/ 0 h 4102100"/>
              <a:gd name="connsiteX1" fmla="*/ 7830510 w 7830510"/>
              <a:gd name="connsiteY1" fmla="*/ 0 h 4102100"/>
              <a:gd name="connsiteX2" fmla="*/ 5351409 w 7830510"/>
              <a:gd name="connsiteY2" fmla="*/ 4102100 h 4102100"/>
              <a:gd name="connsiteX3" fmla="*/ 0 w 7830510"/>
              <a:gd name="connsiteY3" fmla="*/ 4102100 h 410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0510" h="4102100">
                <a:moveTo>
                  <a:pt x="0" y="0"/>
                </a:moveTo>
                <a:lnTo>
                  <a:pt x="7830510" y="0"/>
                </a:lnTo>
                <a:lnTo>
                  <a:pt x="5351409" y="4102100"/>
                </a:lnTo>
                <a:lnTo>
                  <a:pt x="0" y="4102100"/>
                </a:lnTo>
                <a:close/>
              </a:path>
            </a:pathLst>
          </a:custGeom>
          <a:solidFill>
            <a:srgbClr val="014999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1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0" name="矩形 132"/>
          <p:cNvSpPr>
            <a:spLocks noChangeArrowheads="1"/>
          </p:cNvSpPr>
          <p:nvPr/>
        </p:nvSpPr>
        <p:spPr bwMode="auto">
          <a:xfrm>
            <a:off x="-684584" y="1262246"/>
            <a:ext cx="5536880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欢迎报考</a:t>
            </a:r>
            <a:endParaRPr lang="en-US" altLang="zh-CN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无锡职业技术学院</a:t>
            </a:r>
            <a:endParaRPr lang="en-US" altLang="zh-CN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40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智能控制技术</a:t>
            </a:r>
            <a:r>
              <a:rPr lang="zh-CN" altLang="en-US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专业</a:t>
            </a:r>
            <a:endParaRPr lang="en-US" altLang="zh-CN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93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bvqwc4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390</Words>
  <Application>Microsoft Office PowerPoint</Application>
  <PresentationFormat>全屏显示(16:9)</PresentationFormat>
  <Paragraphs>64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等线</vt:lpstr>
      <vt:lpstr>宋体</vt:lpstr>
      <vt:lpstr>Agency FB</vt:lpstr>
      <vt:lpstr>Arial</vt:lpstr>
      <vt:lpstr>Calibri</vt:lpstr>
      <vt:lpstr>Times New Roman</vt:lpstr>
      <vt:lpstr>Wingdings</vt:lpstr>
      <vt:lpstr>微软雅黑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红蓝商务PPT模板</dc:title>
  <dc:creator>第一PPT</dc:creator>
  <cp:keywords>www.1ppt.com</cp:keywords>
  <dc:description>www.1ppt.com</dc:description>
  <cp:lastModifiedBy>wxit</cp:lastModifiedBy>
  <cp:revision>125</cp:revision>
  <dcterms:modified xsi:type="dcterms:W3CDTF">2020-06-03T05:43:36Z</dcterms:modified>
</cp:coreProperties>
</file>